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A674-C5FE-47C2-A445-570AF9B4794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EFBAD-DB63-4F57-8EB4-A05D9DD7C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470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A674-C5FE-47C2-A445-570AF9B4794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EFBAD-DB63-4F57-8EB4-A05D9DD7C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1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A674-C5FE-47C2-A445-570AF9B4794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EFBAD-DB63-4F57-8EB4-A05D9DD7C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115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A674-C5FE-47C2-A445-570AF9B4794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EFBAD-DB63-4F57-8EB4-A05D9DD7C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672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A674-C5FE-47C2-A445-570AF9B4794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EFBAD-DB63-4F57-8EB4-A05D9DD7C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76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A674-C5FE-47C2-A445-570AF9B4794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EFBAD-DB63-4F57-8EB4-A05D9DD7C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810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A674-C5FE-47C2-A445-570AF9B4794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EFBAD-DB63-4F57-8EB4-A05D9DD7C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871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A674-C5FE-47C2-A445-570AF9B4794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EFBAD-DB63-4F57-8EB4-A05D9DD7C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903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A674-C5FE-47C2-A445-570AF9B4794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EFBAD-DB63-4F57-8EB4-A05D9DD7C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545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A674-C5FE-47C2-A445-570AF9B4794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EFBAD-DB63-4F57-8EB4-A05D9DD7C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29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9A674-C5FE-47C2-A445-570AF9B4794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EFBAD-DB63-4F57-8EB4-A05D9DD7C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644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9A674-C5FE-47C2-A445-570AF9B4794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EFBAD-DB63-4F57-8EB4-A05D9DD7C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606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yaccountingcourse.com/accounting-dictionary/financial-reporting" TargetMode="External"/><Relationship Id="rId2" Type="http://schemas.openxmlformats.org/officeDocument/2006/relationships/hyperlink" Target="https://www.myaccountingcourse.com/accounting-dictionary/financial-accountin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yaccountingcourse.com/accounting-dictionary/balance-shee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yaccountingcourse.com/financial-statements/income-statemen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600199"/>
          </a:xfrm>
        </p:spPr>
        <p:txBody>
          <a:bodyPr/>
          <a:lstStyle/>
          <a:p>
            <a:r>
              <a:rPr lang="en-US" b="1" u="sng" baseline="30000" dirty="0"/>
              <a:t>Financial Statements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05000"/>
            <a:ext cx="6400800" cy="37338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Definition: </a:t>
            </a:r>
            <a:endParaRPr lang="en-US" dirty="0" smtClean="0"/>
          </a:p>
          <a:p>
            <a:r>
              <a:rPr lang="en-US" b="1" dirty="0" smtClean="0"/>
              <a:t>Financial </a:t>
            </a:r>
            <a:r>
              <a:rPr lang="en-US" b="1" dirty="0"/>
              <a:t>statements</a:t>
            </a:r>
            <a:r>
              <a:rPr lang="en-US" dirty="0"/>
              <a:t> are </a:t>
            </a:r>
            <a:r>
              <a:rPr lang="en-US" b="1" dirty="0"/>
              <a:t>reports</a:t>
            </a:r>
            <a:r>
              <a:rPr lang="en-US" dirty="0"/>
              <a:t> prepared by a company's management to present the </a:t>
            </a:r>
            <a:r>
              <a:rPr lang="en-US" b="1" dirty="0"/>
              <a:t>financial</a:t>
            </a:r>
            <a:r>
              <a:rPr lang="en-US" dirty="0"/>
              <a:t> performance and position at a point in time. A general-purpose set of </a:t>
            </a:r>
            <a:r>
              <a:rPr lang="en-US" b="1" dirty="0"/>
              <a:t>financial statements</a:t>
            </a:r>
            <a:r>
              <a:rPr lang="en-US" dirty="0"/>
              <a:t> usually includes a balance sheet, income </a:t>
            </a:r>
            <a:r>
              <a:rPr lang="en-US" b="1" dirty="0"/>
              <a:t>statements</a:t>
            </a:r>
            <a:r>
              <a:rPr lang="en-US" dirty="0"/>
              <a:t>, </a:t>
            </a:r>
            <a:r>
              <a:rPr lang="en-US" b="1" dirty="0"/>
              <a:t>statement</a:t>
            </a:r>
            <a:r>
              <a:rPr lang="en-US" dirty="0"/>
              <a:t> of owner's equity, and </a:t>
            </a:r>
            <a:r>
              <a:rPr lang="en-US" b="1" dirty="0"/>
              <a:t>statement</a:t>
            </a:r>
            <a:r>
              <a:rPr lang="en-US" dirty="0"/>
              <a:t> of cash flows</a:t>
            </a:r>
          </a:p>
        </p:txBody>
      </p:sp>
    </p:spTree>
    <p:extLst>
      <p:ext uri="{BB962C8B-B14F-4D97-AF65-F5344CB8AC3E}">
        <p14:creationId xmlns:p14="http://schemas.microsoft.com/office/powerpoint/2010/main" val="4292442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>
                <a:hlinkClick r:id="rId2"/>
              </a:rPr>
              <a:t>Financial </a:t>
            </a:r>
            <a:r>
              <a:rPr lang="en-US" b="1" u="sng" dirty="0">
                <a:hlinkClick r:id="rId2"/>
              </a:rPr>
              <a:t>accounting</a:t>
            </a:r>
            <a:r>
              <a:rPr lang="en-US" b="1" dirty="0"/>
              <a:t> and </a:t>
            </a:r>
            <a:r>
              <a:rPr lang="en-US" b="1" u="sng" dirty="0">
                <a:hlinkClick r:id="rId3"/>
              </a:rPr>
              <a:t>reporting</a:t>
            </a:r>
            <a:r>
              <a:rPr lang="en-US" b="1" dirty="0"/>
              <a:t> places such a high emphasis on the accuracy, reliability, and relevance of the information on these financial statements.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33019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 Sheet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 </a:t>
            </a:r>
            <a:r>
              <a:rPr lang="en-US" u="sng" dirty="0">
                <a:hlinkClick r:id="rId2"/>
              </a:rPr>
              <a:t>balance sheet</a:t>
            </a:r>
            <a:r>
              <a:rPr lang="en-US" dirty="0"/>
              <a:t> a summary of the company position on one day at a certain point in time. The balance sheet lists the assets, liabilities, and owners’ equity on one specific date. In a sense, the balance sheet is a picture of the company on that date. </a:t>
            </a:r>
          </a:p>
        </p:txBody>
      </p:sp>
    </p:spTree>
    <p:extLst>
      <p:ext uri="{BB962C8B-B14F-4D97-AF65-F5344CB8AC3E}">
        <p14:creationId xmlns:p14="http://schemas.microsoft.com/office/powerpoint/2010/main" val="3221496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Income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 </a:t>
            </a:r>
            <a:r>
              <a:rPr lang="en-US" u="sng" dirty="0">
                <a:hlinkClick r:id="rId2"/>
              </a:rPr>
              <a:t>income statement</a:t>
            </a:r>
            <a:r>
              <a:rPr lang="en-US" dirty="0"/>
              <a:t> shows the revenue and expenses of the company over a period of time. Most companies issue annual income statement, but quarterly and semi-annual income statements are also </a:t>
            </a:r>
            <a:r>
              <a:rPr lang="en-US" dirty="0" smtClean="0"/>
              <a:t>common.</a:t>
            </a:r>
          </a:p>
          <a:p>
            <a:r>
              <a:rPr lang="en-US" dirty="0"/>
              <a:t>It also reports the current income or loss recorded in retained earnings.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775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572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of Financial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</a:t>
            </a:r>
            <a:r>
              <a:rPr lang="en-US" dirty="0"/>
              <a:t> </a:t>
            </a:r>
            <a:r>
              <a:rPr lang="en-US" b="1" dirty="0"/>
              <a:t>basic financial statements</a:t>
            </a:r>
            <a:r>
              <a:rPr lang="en-US" dirty="0"/>
              <a:t> of an enterprise include </a:t>
            </a:r>
            <a:r>
              <a:rPr lang="en-US" dirty="0" smtClean="0"/>
              <a:t>the,</a:t>
            </a:r>
          </a:p>
          <a:p>
            <a:r>
              <a:rPr lang="en-US" dirty="0" smtClean="0"/>
              <a:t> </a:t>
            </a:r>
            <a:r>
              <a:rPr lang="en-US" dirty="0"/>
              <a:t>1</a:t>
            </a:r>
            <a:r>
              <a:rPr lang="en-US"/>
              <a:t>) </a:t>
            </a:r>
            <a:r>
              <a:rPr lang="en-US" smtClean="0"/>
              <a:t>Balance </a:t>
            </a:r>
            <a:r>
              <a:rPr lang="en-US" dirty="0"/>
              <a:t>sheet (or </a:t>
            </a:r>
            <a:r>
              <a:rPr lang="en-US" b="1" dirty="0"/>
              <a:t>statement</a:t>
            </a:r>
            <a:r>
              <a:rPr lang="en-US" dirty="0"/>
              <a:t> of </a:t>
            </a:r>
            <a:r>
              <a:rPr lang="en-US" b="1" dirty="0"/>
              <a:t>financial</a:t>
            </a:r>
            <a:r>
              <a:rPr lang="en-US" dirty="0"/>
              <a:t> position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 </a:t>
            </a:r>
            <a:r>
              <a:rPr lang="en-US" dirty="0"/>
              <a:t>2) income </a:t>
            </a:r>
            <a:r>
              <a:rPr lang="en-US" b="1" dirty="0" smtClean="0"/>
              <a:t>statement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3) cash flow </a:t>
            </a:r>
            <a:r>
              <a:rPr lang="en-US" b="1" dirty="0"/>
              <a:t>statement</a:t>
            </a:r>
            <a:r>
              <a:rPr lang="en-US" dirty="0"/>
              <a:t>, </a:t>
            </a:r>
            <a:r>
              <a:rPr lang="en-US" dirty="0" smtClean="0"/>
              <a:t>and</a:t>
            </a:r>
          </a:p>
          <a:p>
            <a:r>
              <a:rPr lang="en-US" dirty="0"/>
              <a:t> </a:t>
            </a:r>
            <a:r>
              <a:rPr lang="en-US" b="1" dirty="0"/>
              <a:t>4</a:t>
            </a:r>
            <a:r>
              <a:rPr lang="en-US" dirty="0"/>
              <a:t>) </a:t>
            </a:r>
            <a:r>
              <a:rPr lang="en-US" b="1" dirty="0"/>
              <a:t>statement</a:t>
            </a:r>
            <a:r>
              <a:rPr lang="en-US" dirty="0"/>
              <a:t> of changes in owners' equity or stockholders' equity.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balance sheet provides a snapshot of an entity as of a particular date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273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17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Financial Statements </vt:lpstr>
      <vt:lpstr>PowerPoint Presentation</vt:lpstr>
      <vt:lpstr>Balance Sheet </vt:lpstr>
      <vt:lpstr>Income Statement</vt:lpstr>
      <vt:lpstr>PowerPoint Presentation</vt:lpstr>
      <vt:lpstr>Basic of Financial Statement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Grace</dc:creator>
  <cp:lastModifiedBy>Grace</cp:lastModifiedBy>
  <cp:revision>3</cp:revision>
  <dcterms:created xsi:type="dcterms:W3CDTF">2020-03-31T17:34:29Z</dcterms:created>
  <dcterms:modified xsi:type="dcterms:W3CDTF">2020-03-31T20:27:57Z</dcterms:modified>
</cp:coreProperties>
</file>